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Nunito Sans" pitchFamily="2" charset="0"/>
      <p:regular r:id="rId13"/>
      <p:bold r:id="rId14"/>
      <p:italic r:id="rId15"/>
      <p:boldItalic r:id="rId16"/>
    </p:embeddedFont>
    <p:embeddedFont>
      <p:font typeface="Nunito Sans SemiBold" pitchFamily="2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ExtraBold" panose="00000900000000000000" pitchFamily="2" charset="0"/>
      <p:bold r:id="rId25"/>
      <p:boldItalic r:id="rId26"/>
    </p:embeddedFont>
    <p:embeddedFont>
      <p:font typeface="Poppins Medium" panose="00000600000000000000" pitchFamily="2" charset="0"/>
      <p:regular r:id="rId27"/>
      <p:bold r:id="rId28"/>
      <p:italic r:id="rId29"/>
      <p:boldItalic r:id="rId30"/>
    </p:embeddedFont>
    <p:embeddedFont>
      <p:font typeface="Poppins SemiBold" panose="000007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06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7289383d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7289383d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289383d80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7289383d80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289383d80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289383d80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7289383d8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7289383d8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7289383d8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7289383d8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7289383d80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7289383d80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7289383d80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7289383d80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7289383d80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7289383d80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7289383d80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7289383d80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blank">
  <p:cSld name="BLANK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53791" r="49302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avLst/>
            <a:gdLst/>
            <a:ahLst/>
            <a:cxnLst/>
            <a:rect l="l" t="t" r="r" b="b"/>
            <a:pathLst>
              <a:path w="33488" h="19489" extrusionOk="0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18883" b="67899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avLst/>
            <a:gdLst/>
            <a:ahLst/>
            <a:cxnLst/>
            <a:rect l="l" t="t" r="r" b="b"/>
            <a:pathLst>
              <a:path w="146819" h="160734" extrusionOk="0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l="55738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2">
  <p:cSld name="BLANK_1_1_1_1_1_1_1_1_1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2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3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4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5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6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l="57200" b="4752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>
            <a:spLocks noGrp="1"/>
          </p:cNvSpPr>
          <p:nvPr>
            <p:ph type="subTitle" idx="7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8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9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13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14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15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>
            <a:spLocks noGrp="1"/>
          </p:cNvSpPr>
          <p:nvPr>
            <p:ph type="subTitle" idx="16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subTitle" idx="17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subTitle" idx="18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ubTitle" idx="19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20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2" name="Google Shape;122;p11"/>
          <p:cNvSpPr txBox="1">
            <a:spLocks noGrp="1"/>
          </p:cNvSpPr>
          <p:nvPr>
            <p:ph type="subTitle" idx="21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subTitle" idx="2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BLANK_1_1_1_1_1_1_1_1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rot="-5400000" flipH="1">
            <a:off x="5143020" y="1161600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avLst/>
            <a:gdLst/>
            <a:ahLst/>
            <a:cxnLst/>
            <a:rect l="l" t="t" r="r" b="b"/>
            <a:pathLst>
              <a:path w="124161" h="160734" extrusionOk="0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12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">
  <p:cSld name="BLANK_1_1_1_1_1_1_1_1_1_1_1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l="149" b="34691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avLst/>
            <a:gdLst/>
            <a:ahLst/>
            <a:cxnLst/>
            <a:rect l="l" t="t" r="r" b="b"/>
            <a:pathLst>
              <a:path w="140792" h="103287" extrusionOk="0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avLst/>
            <a:gdLst/>
            <a:ahLst/>
            <a:cxnLst/>
            <a:rect l="l" t="t" r="r" b="b"/>
            <a:pathLst>
              <a:path w="57448" h="47179" extrusionOk="0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3">
  <p:cSld name="BLANK_1_1_1_1_1_1_1_1_1_1_1_1_2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r="37756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body" idx="1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avLst/>
            <a:gdLst/>
            <a:ahLst/>
            <a:cxnLst/>
            <a:rect l="l" t="t" r="r" b="b"/>
            <a:pathLst>
              <a:path w="136811" h="146112" extrusionOk="0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>
            <a:spLocks noGrp="1"/>
          </p:cNvSpPr>
          <p:nvPr>
            <p:ph type="pic" idx="2"/>
          </p:nvPr>
        </p:nvSpPr>
        <p:spPr>
          <a:xfrm>
            <a:off x="3138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avLst/>
            <a:gdLst/>
            <a:ahLst/>
            <a:cxnLst/>
            <a:rect l="l" t="t" r="r" b="b"/>
            <a:pathLst>
              <a:path w="59978" h="34863" extrusionOk="0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4">
  <p:cSld name="BLANK_1_1_1_1_1_1_1_1_1_1_1_1_2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avLst/>
            <a:gdLst/>
            <a:ahLst/>
            <a:cxnLst/>
            <a:rect l="l" t="t" r="r" b="b"/>
            <a:pathLst>
              <a:path w="121072" h="76200" extrusionOk="0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15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avLst/>
            <a:gdLst/>
            <a:ahLst/>
            <a:cxnLst/>
            <a:rect l="l" t="t" r="r" b="b"/>
            <a:pathLst>
              <a:path w="80517" h="40705" extrusionOk="0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BLANK_1_1_1_1_1_1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subTitle" idx="1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2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3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4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5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6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2">
  <p:cSld name="BLANK_1_1_1_1_2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l="533" t="71891" r="13407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body" idx="2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3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title" idx="4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87" name="Google Shape;187;p17"/>
          <p:cNvSpPr>
            <a:spLocks noGrp="1"/>
          </p:cNvSpPr>
          <p:nvPr>
            <p:ph type="pic" idx="5"/>
          </p:nvPr>
        </p:nvSpPr>
        <p:spPr>
          <a:xfrm>
            <a:off x="309350" y="1425725"/>
            <a:ext cx="1409700" cy="140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t="49683" r="49117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avLst/>
            <a:gdLst/>
            <a:ahLst/>
            <a:cxnLst/>
            <a:rect l="l" t="t" r="r" b="b"/>
            <a:pathLst>
              <a:path w="65894" h="56257" extrusionOk="0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3">
  <p:cSld name="BLANK_1_1_1_1_1_1_1_1_1_1_1_1_1_1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>
            <a:spLocks noGrp="1"/>
          </p:cNvSpPr>
          <p:nvPr>
            <p:ph type="body" idx="1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2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3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4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body" idx="5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body" idx="6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7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body" idx="8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9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body" idx="13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marL="914400" lvl="1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marL="1371600" lvl="2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marL="1828800" lvl="3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marL="2286000" lvl="4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marL="2743200" lvl="5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marL="3200400" lvl="6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marL="3657600" lvl="7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marL="4114800" lvl="8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4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5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body" idx="16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body" idx="17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 idx="18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title" idx="19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title" idx="20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21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title" idx="22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3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24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25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body" idx="26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27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">
  <p:cSld name="BLANK_1_1_1_1_2_1_2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>
            <a:spLocks noGrp="1"/>
          </p:cNvSpPr>
          <p:nvPr>
            <p:ph type="body" idx="1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2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title" idx="3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body" idx="4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9" name="Google Shape;229;p19"/>
          <p:cNvSpPr>
            <a:spLocks noGrp="1"/>
          </p:cNvSpPr>
          <p:nvPr>
            <p:ph type="pic" idx="5"/>
          </p:nvPr>
        </p:nvSpPr>
        <p:spPr>
          <a:xfrm>
            <a:off x="309350" y="952800"/>
            <a:ext cx="2754000" cy="163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>
            <a:spLocks noGrp="1"/>
          </p:cNvSpPr>
          <p:nvPr>
            <p:ph type="title" idx="6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 idx="7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 idx="8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9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1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 - Alt 1">
  <p:cSld name="BLANK_1_1_1_1_2_1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body" idx="2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title" idx="3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title" idx="4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 idx="5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 idx="6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>
            <a:spLocks noGrp="1"/>
          </p:cNvSpPr>
          <p:nvPr>
            <p:ph type="title" idx="7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title" idx="8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title" idx="9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title" idx="13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 idx="14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title" idx="15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title" idx="16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 idx="17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18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title" idx="19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title" idx="20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21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title" idx="22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title" idx="23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24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title" idx="25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 idx="26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27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CUS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>
            <a:spLocks noGrp="1"/>
          </p:cNvSpPr>
          <p:nvPr>
            <p:ph type="subTitle" idx="1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7" name="Google Shape;267;p21"/>
          <p:cNvSpPr txBox="1">
            <a:spLocks noGrp="1"/>
          </p:cNvSpPr>
          <p:nvPr>
            <p:ph type="subTitle" idx="2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subTitle" idx="3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4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>
            <a:spLocks noGrp="1"/>
          </p:cNvSpPr>
          <p:nvPr>
            <p:ph type="body" idx="5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72" name="Google Shape;272;p2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3" name="Google Shape;273;p21"/>
          <p:cNvSpPr txBox="1">
            <a:spLocks noGrp="1"/>
          </p:cNvSpPr>
          <p:nvPr>
            <p:ph type="body" idx="6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body" idx="7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75" name="Google Shape;275;p21"/>
          <p:cNvSpPr txBox="1">
            <a:spLocks noGrp="1"/>
          </p:cNvSpPr>
          <p:nvPr>
            <p:ph type="body" idx="8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>
            <a:spLocks noGrp="1"/>
          </p:cNvSpPr>
          <p:nvPr>
            <p:ph type="subTitle" idx="9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1" name="Google Shape;281;p22"/>
          <p:cNvSpPr txBox="1">
            <a:spLocks noGrp="1"/>
          </p:cNvSpPr>
          <p:nvPr>
            <p:ph type="title" idx="2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title" idx="3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title" idx="4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title" idx="5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title" idx="6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title" idx="7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7" name="Google Shape;287;p22"/>
          <p:cNvSpPr txBox="1">
            <a:spLocks noGrp="1"/>
          </p:cNvSpPr>
          <p:nvPr>
            <p:ph type="title" idx="8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 idx="9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 idx="13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title" idx="14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15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big ideas">
  <p:cSld name="BLANK_1_1_1_1_1_1_1_1_1_1_1_1_1_1_1_2"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subTitle" idx="1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subTitle" idx="2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subTitle" idx="3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subTitle" idx="4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5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t="70459" r="33897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>
            <a:spLocks noGrp="1"/>
          </p:cNvSpPr>
          <p:nvPr>
            <p:ph type="body" idx="6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body" idx="7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body" idx="8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body" idx="9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body" idx="13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1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">
  <p:cSld name="BLANK_1_1_1_1_1_1_1_1_1_1_1_1_1_1_1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l="7338" b="46245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2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body" idx="3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BLANK_1_1_1_1_1_1_2">
    <p:bg>
      <p:bgPr>
        <a:solidFill>
          <a:schemeClr val="accen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 rot="10800000" flipH="1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>
            <a:spLocks noGrp="1"/>
          </p:cNvSpPr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23" name="Google Shape;323;p25"/>
          <p:cNvSpPr txBox="1">
            <a:spLocks noGrp="1"/>
          </p:cNvSpPr>
          <p:nvPr>
            <p:ph type="subTitle" idx="1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>
            <a:spLocks noGrp="1"/>
          </p:cNvSpPr>
          <p:nvPr>
            <p:ph type="body" idx="2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25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BLANK_1_1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4" name="Google Shape;354;p3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5" name="Google Shape;355;p3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" name="Google Shape;356;p3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2" name="Google Shape;362;p3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65" name="Google Shape;365;p3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3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73" name="Google Shape;373;p38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4" name="Google Shape;374;p38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5" name="Google Shape;375;p38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1" name="Google Shape;381;p3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2" name="Google Shape;382;p3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83" name="Google Shape;383;p3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5" name="Google Shape;385;p3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4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BLANK_1_1_1_1_2_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>
            <a:spLocks noGrp="1"/>
          </p:cNvSpPr>
          <p:nvPr>
            <p:ph type="pic" idx="2"/>
          </p:nvPr>
        </p:nvSpPr>
        <p:spPr>
          <a:xfrm>
            <a:off x="1208525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3"/>
          </p:nvPr>
        </p:nvSpPr>
        <p:spPr>
          <a:xfrm>
            <a:off x="307916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5" name="Google Shape;35;p5"/>
          <p:cNvSpPr>
            <a:spLocks noGrp="1"/>
          </p:cNvSpPr>
          <p:nvPr>
            <p:ph type="pic" idx="4"/>
          </p:nvPr>
        </p:nvSpPr>
        <p:spPr>
          <a:xfrm>
            <a:off x="4949788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6" name="Google Shape;36;p5"/>
          <p:cNvSpPr>
            <a:spLocks noGrp="1"/>
          </p:cNvSpPr>
          <p:nvPr>
            <p:ph type="pic" idx="5"/>
          </p:nvPr>
        </p:nvSpPr>
        <p:spPr>
          <a:xfrm>
            <a:off x="682041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6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7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9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3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4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5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pic" idx="16"/>
          </p:nvPr>
        </p:nvSpPr>
        <p:spPr>
          <a:xfrm>
            <a:off x="307916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6" name="Google Shape;46;p5"/>
          <p:cNvSpPr>
            <a:spLocks noGrp="1"/>
          </p:cNvSpPr>
          <p:nvPr>
            <p:ph type="pic" idx="17"/>
          </p:nvPr>
        </p:nvSpPr>
        <p:spPr>
          <a:xfrm>
            <a:off x="4949788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7" name="Google Shape;47;p5"/>
          <p:cNvSpPr>
            <a:spLocks noGrp="1"/>
          </p:cNvSpPr>
          <p:nvPr>
            <p:ph type="pic" idx="18"/>
          </p:nvPr>
        </p:nvSpPr>
        <p:spPr>
          <a:xfrm>
            <a:off x="682041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>
            <a:spLocks noGrp="1"/>
          </p:cNvSpPr>
          <p:nvPr>
            <p:ph type="subTitle" idx="19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>
            <a:spLocks noGrp="1"/>
          </p:cNvSpPr>
          <p:nvPr>
            <p:ph type="pic" idx="20"/>
          </p:nvPr>
        </p:nvSpPr>
        <p:spPr>
          <a:xfrm>
            <a:off x="1208550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>
            <a:spLocks noGrp="1"/>
          </p:cNvSpPr>
          <p:nvPr>
            <p:ph type="subTitle" idx="21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22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3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4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5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26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7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2" name="Google Shape;392;p4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7" name="Google Shape;397;p4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0" name="Google Shape;400;p4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4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5" name="Google Shape;40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9" name="Google Shape;419;p4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- Alt 1">
  <p:cSld name="BLANK_1_1_1_1_2_3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>
            <a:spLocks noGrp="1"/>
          </p:cNvSpPr>
          <p:nvPr>
            <p:ph type="pic" idx="3"/>
          </p:nvPr>
        </p:nvSpPr>
        <p:spPr>
          <a:xfrm>
            <a:off x="98845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>
            <a:spLocks noGrp="1"/>
          </p:cNvSpPr>
          <p:nvPr>
            <p:ph type="subTitle" idx="4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ubTitle" idx="5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6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68" name="Google Shape;68;p6"/>
          <p:cNvSpPr>
            <a:spLocks noGrp="1"/>
          </p:cNvSpPr>
          <p:nvPr>
            <p:ph type="pic" idx="7"/>
          </p:nvPr>
        </p:nvSpPr>
        <p:spPr>
          <a:xfrm>
            <a:off x="468550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>
            <a:spLocks noGrp="1"/>
          </p:cNvSpPr>
          <p:nvPr>
            <p:ph type="subTitle" idx="8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9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>
            <a:spLocks noGrp="1"/>
          </p:cNvSpPr>
          <p:nvPr>
            <p:ph type="pic" idx="13"/>
          </p:nvPr>
        </p:nvSpPr>
        <p:spPr>
          <a:xfrm>
            <a:off x="468550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>
            <a:spLocks noGrp="1"/>
          </p:cNvSpPr>
          <p:nvPr>
            <p:ph type="subTitle" idx="14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15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body" idx="16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75" name="Google Shape;75;p6"/>
          <p:cNvSpPr>
            <a:spLocks noGrp="1"/>
          </p:cNvSpPr>
          <p:nvPr>
            <p:ph type="pic" idx="17"/>
          </p:nvPr>
        </p:nvSpPr>
        <p:spPr>
          <a:xfrm>
            <a:off x="98845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>
            <a:spLocks noGrp="1"/>
          </p:cNvSpPr>
          <p:nvPr>
            <p:ph type="subTitle" idx="18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19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4">
  <p:cSld name="BLANK_1_1_1_1_2_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avLst/>
            <a:gdLst/>
            <a:ahLst/>
            <a:cxnLst/>
            <a:rect l="l" t="t" r="r" b="b"/>
            <a:pathLst>
              <a:path w="65894" h="56257" extrusionOk="0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7">
  <p:cSld name="BLANK_1_1_1_1_2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statement">
  <p:cSld name="BLANK_1_1_1_1_1_2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BLANK_1_1_1_1_1_1">
    <p:bg>
      <p:bgPr>
        <a:solidFill>
          <a:schemeClr val="accen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avLst/>
            <a:gdLst/>
            <a:ahLst/>
            <a:cxnLst/>
            <a:rect l="l" t="t" r="r" b="b"/>
            <a:pathLst>
              <a:path w="75605" h="58267" extrusionOk="0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avLst/>
            <a:gdLst/>
            <a:ahLst/>
            <a:cxnLst/>
            <a:rect l="l" t="t" r="r" b="b"/>
            <a:pathLst>
              <a:path w="73112" h="45356" extrusionOk="0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analysis</a:t>
            </a:r>
            <a:endParaRPr/>
          </a:p>
        </p:txBody>
      </p:sp>
      <p:sp>
        <p:nvSpPr>
          <p:cNvPr id="427" name="Google Shape;427;p45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oppins ExtraBold"/>
                <a:ea typeface="Poppins ExtraBold"/>
                <a:cs typeface="Poppins ExtraBold"/>
                <a:sym typeface="Poppins ExtraBold"/>
              </a:rPr>
              <a:t>Cyclistic</a:t>
            </a:r>
            <a:endParaRPr sz="25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3761699" y="3637225"/>
            <a:ext cx="810300" cy="4002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Q1-Q4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4618947" y="3637225"/>
            <a:ext cx="872100" cy="4002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2019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0" name="Google Shape;430;p45"/>
          <p:cNvSpPr/>
          <p:nvPr/>
        </p:nvSpPr>
        <p:spPr>
          <a:xfrm rot="-395291">
            <a:off x="3110326" y="3199308"/>
            <a:ext cx="3041752" cy="281119"/>
          </a:xfrm>
          <a:custGeom>
            <a:avLst/>
            <a:gdLst/>
            <a:ahLst/>
            <a:cxnLst/>
            <a:rect l="l" t="t" r="r" b="b"/>
            <a:pathLst>
              <a:path w="182716" h="17616" extrusionOk="0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1" name="Google Shape;431;p45"/>
          <p:cNvSpPr/>
          <p:nvPr/>
        </p:nvSpPr>
        <p:spPr>
          <a:xfrm rot="-509448">
            <a:off x="4276371" y="3322374"/>
            <a:ext cx="1877891" cy="123212"/>
          </a:xfrm>
          <a:custGeom>
            <a:avLst/>
            <a:gdLst/>
            <a:ahLst/>
            <a:cxnLst/>
            <a:rect l="l" t="t" r="r" b="b"/>
            <a:pathLst>
              <a:path w="182716" h="17616" extrusionOk="0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2887-C453-4D56-F7C9-8416CF3E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28589"/>
            <a:ext cx="4092677" cy="1680430"/>
          </a:xfrm>
        </p:spPr>
        <p:txBody>
          <a:bodyPr/>
          <a:lstStyle/>
          <a:p>
            <a:r>
              <a:rPr lang="hu-HU" dirty="0" err="1"/>
              <a:t>Source</a:t>
            </a:r>
            <a:r>
              <a:rPr lang="hu-HU" dirty="0"/>
              <a:t> File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95A68-9052-5DBF-22B9-D725C24302E2}"/>
              </a:ext>
            </a:extLst>
          </p:cNvPr>
          <p:cNvSpPr txBox="1"/>
          <p:nvPr/>
        </p:nvSpPr>
        <p:spPr>
          <a:xfrm>
            <a:off x="4321276" y="2094696"/>
            <a:ext cx="3937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https://docs.google.com/spreadsheets/d/1rcP6B85QAD_1LWkJBY6YbE4danE1v8bo/edit?usp=sharing&amp;ouid=113187427721165222284&amp;rtpof=true&amp;sd=true</a:t>
            </a:r>
          </a:p>
        </p:txBody>
      </p:sp>
    </p:spTree>
    <p:extLst>
      <p:ext uri="{BB962C8B-B14F-4D97-AF65-F5344CB8AC3E}">
        <p14:creationId xmlns:p14="http://schemas.microsoft.com/office/powerpoint/2010/main" val="367178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46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437" name="Google Shape;437;p46"/>
            <p:cNvSpPr/>
            <p:nvPr/>
          </p:nvSpPr>
          <p:spPr>
            <a:xfrm>
              <a:off x="536925" y="238125"/>
              <a:ext cx="6546125" cy="5238750"/>
            </a:xfrm>
            <a:custGeom>
              <a:avLst/>
              <a:gdLst/>
              <a:ahLst/>
              <a:cxnLst/>
              <a:rect l="l" t="t" r="r" b="b"/>
              <a:pathLst>
                <a:path w="261845" h="209550" extrusionOk="0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536925" y="582450"/>
              <a:ext cx="3622025" cy="1145375"/>
            </a:xfrm>
            <a:custGeom>
              <a:avLst/>
              <a:gdLst/>
              <a:ahLst/>
              <a:cxnLst/>
              <a:rect l="l" t="t" r="r" b="b"/>
              <a:pathLst>
                <a:path w="144881" h="45815" extrusionOk="0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536925" y="4742150"/>
              <a:ext cx="1172975" cy="583750"/>
            </a:xfrm>
            <a:custGeom>
              <a:avLst/>
              <a:gdLst/>
              <a:ahLst/>
              <a:cxnLst/>
              <a:rect l="l" t="t" r="r" b="b"/>
              <a:pathLst>
                <a:path w="46919" h="23350" extrusionOk="0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40" name="Google Shape;440;p46"/>
          <p:cNvSpPr txBox="1">
            <a:spLocks noGrp="1"/>
          </p:cNvSpPr>
          <p:nvPr>
            <p:ph type="body" idx="1"/>
          </p:nvPr>
        </p:nvSpPr>
        <p:spPr>
          <a:xfrm>
            <a:off x="4560600" y="1895403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Char char="-"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Analysed the 2019 Q1-Q4 data to find the underlying trends behind subscriber and customer behavior.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Medium"/>
              <a:buChar char="-"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Compared the differences between different user types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275400" y="2042590"/>
            <a:ext cx="4296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users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</a:t>
            </a:r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subTitle" idx="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>
            <a:spLocks noGrp="1"/>
          </p:cNvSpPr>
          <p:nvPr>
            <p:ph type="title"/>
          </p:nvPr>
        </p:nvSpPr>
        <p:spPr>
          <a:xfrm>
            <a:off x="279925" y="1150200"/>
            <a:ext cx="78408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746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Reassured data integrity</a:t>
            </a:r>
            <a:endParaRPr sz="2300"/>
          </a:p>
          <a:p>
            <a:pPr marL="457200" lvl="0" indent="-3746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Cleared corrupt / inconsistent data</a:t>
            </a:r>
            <a:endParaRPr sz="2300"/>
          </a:p>
          <a:p>
            <a:pPr marL="457200" lvl="0" indent="-3746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Created new metrics like trip duration/ week day</a:t>
            </a:r>
            <a:endParaRPr sz="2300"/>
          </a:p>
        </p:txBody>
      </p:sp>
      <p:sp>
        <p:nvSpPr>
          <p:cNvPr id="448" name="Google Shape;448;p47"/>
          <p:cNvSpPr/>
          <p:nvPr/>
        </p:nvSpPr>
        <p:spPr>
          <a:xfrm>
            <a:off x="3179725" y="457200"/>
            <a:ext cx="2041200" cy="400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Preparation</a:t>
            </a:r>
            <a:endParaRPr sz="15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/>
          <p:nvPr/>
        </p:nvSpPr>
        <p:spPr>
          <a:xfrm>
            <a:off x="785838" y="1801494"/>
            <a:ext cx="2034600" cy="3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4958700" y="1801494"/>
            <a:ext cx="2034600" cy="3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5"/>
          </p:nvPr>
        </p:nvSpPr>
        <p:spPr>
          <a:xfrm>
            <a:off x="785838" y="219590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Medium"/>
                <a:ea typeface="Poppins Medium"/>
                <a:cs typeface="Poppins Medium"/>
                <a:sym typeface="Poppins Medium"/>
              </a:rPr>
              <a:t>Who are users with annual subscription</a:t>
            </a:r>
            <a:endParaRPr sz="12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Time</a:t>
            </a:r>
            <a:endParaRPr sz="1200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Medium"/>
                <a:ea typeface="Poppins Medium"/>
                <a:cs typeface="Poppins Medium"/>
                <a:sym typeface="Poppins Medium"/>
              </a:rPr>
              <a:t>Ride mostly on weekdays</a:t>
            </a:r>
            <a:endParaRPr sz="12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Duration</a:t>
            </a:r>
            <a:br>
              <a:rPr lang="en" sz="12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200">
                <a:latin typeface="Poppins Medium"/>
                <a:ea typeface="Poppins Medium"/>
                <a:cs typeface="Poppins Medium"/>
                <a:sym typeface="Poppins Medium"/>
              </a:rPr>
              <a:t>They make more frequent shorter trips </a:t>
            </a:r>
            <a:endParaRPr sz="12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Goal</a:t>
            </a:r>
            <a:endParaRPr sz="1200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Medium"/>
                <a:ea typeface="Poppins Medium"/>
                <a:cs typeface="Poppins Medium"/>
                <a:sym typeface="Poppins Medium"/>
              </a:rPr>
              <a:t>Commute based usage</a:t>
            </a:r>
            <a:endParaRPr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56" name="Google Shape;456;p48"/>
          <p:cNvSpPr txBox="1">
            <a:spLocks noGrp="1"/>
          </p:cNvSpPr>
          <p:nvPr>
            <p:ph type="title"/>
          </p:nvPr>
        </p:nvSpPr>
        <p:spPr>
          <a:xfrm>
            <a:off x="228600" y="256925"/>
            <a:ext cx="57072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differences</a:t>
            </a:r>
            <a:endParaRPr/>
          </a:p>
        </p:txBody>
      </p:sp>
      <p:sp>
        <p:nvSpPr>
          <p:cNvPr id="457" name="Google Shape;457;p48"/>
          <p:cNvSpPr txBox="1">
            <a:spLocks noGrp="1"/>
          </p:cNvSpPr>
          <p:nvPr>
            <p:ph type="body" idx="6"/>
          </p:nvPr>
        </p:nvSpPr>
        <p:spPr>
          <a:xfrm>
            <a:off x="4969800" y="221070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Who are users with single ride or daily tickets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Time</a:t>
            </a:r>
            <a:endParaRPr sz="1100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Mostly on weekends and in Q2-Q3 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Duration</a:t>
            </a:r>
            <a:b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Longer trips, recreational usage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Goal</a:t>
            </a:r>
            <a:endParaRPr sz="1100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Often from/to tourist locations.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58" name="Google Shape;458;p48"/>
          <p:cNvSpPr txBox="1">
            <a:spLocks noGrp="1"/>
          </p:cNvSpPr>
          <p:nvPr>
            <p:ph type="subTitle" idx="1"/>
          </p:nvPr>
        </p:nvSpPr>
        <p:spPr>
          <a:xfrm>
            <a:off x="785838" y="180150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Poppins"/>
                <a:ea typeface="Poppins"/>
                <a:cs typeface="Poppins"/>
                <a:sym typeface="Poppins"/>
              </a:rPr>
              <a:t>Subscribers</a:t>
            </a:r>
            <a:endParaRPr sz="15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8"/>
          <p:cNvSpPr txBox="1">
            <a:spLocks noGrp="1"/>
          </p:cNvSpPr>
          <p:nvPr>
            <p:ph type="subTitle" idx="2"/>
          </p:nvPr>
        </p:nvSpPr>
        <p:spPr>
          <a:xfrm>
            <a:off x="4958700" y="1801500"/>
            <a:ext cx="20613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Customers</a:t>
            </a:r>
            <a:endParaRPr sz="1500"/>
          </a:p>
        </p:txBody>
      </p:sp>
      <p:grpSp>
        <p:nvGrpSpPr>
          <p:cNvPr id="460" name="Google Shape;460;p48"/>
          <p:cNvGrpSpPr/>
          <p:nvPr/>
        </p:nvGrpSpPr>
        <p:grpSpPr>
          <a:xfrm>
            <a:off x="996479" y="709726"/>
            <a:ext cx="1617813" cy="279027"/>
            <a:chOff x="104376" y="1571673"/>
            <a:chExt cx="1983343" cy="253823"/>
          </a:xfrm>
        </p:grpSpPr>
        <p:sp>
          <p:nvSpPr>
            <p:cNvPr id="461" name="Google Shape;461;p48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avLst/>
              <a:gdLst/>
              <a:ahLst/>
              <a:cxnLst/>
              <a:rect l="l" t="t" r="r" b="b"/>
              <a:pathLst>
                <a:path w="255178" h="5168" fill="none" extrusionOk="0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w="209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500" tIns="100500" rIns="100500" bIns="1005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39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62" name="Google Shape;462;p48"/>
            <p:cNvSpPr/>
            <p:nvPr/>
          </p:nvSpPr>
          <p:spPr>
            <a:xfrm rot="231569">
              <a:off x="105625" y="1638221"/>
              <a:ext cx="1980846" cy="104060"/>
            </a:xfrm>
            <a:custGeom>
              <a:avLst/>
              <a:gdLst/>
              <a:ahLst/>
              <a:cxnLst/>
              <a:rect l="l" t="t" r="r" b="b"/>
              <a:pathLst>
                <a:path w="255178" h="5168" fill="none" extrusionOk="0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w="209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500" tIns="100500" rIns="100500" bIns="1005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39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>
            <a:spLocks noGrp="1"/>
          </p:cNvSpPr>
          <p:nvPr>
            <p:ph type="title"/>
          </p:nvPr>
        </p:nvSpPr>
        <p:spPr>
          <a:xfrm>
            <a:off x="301050" y="278575"/>
            <a:ext cx="5707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Trends</a:t>
            </a:r>
            <a:endParaRPr/>
          </a:p>
        </p:txBody>
      </p:sp>
      <p:grpSp>
        <p:nvGrpSpPr>
          <p:cNvPr id="468" name="Google Shape;468;p49"/>
          <p:cNvGrpSpPr/>
          <p:nvPr/>
        </p:nvGrpSpPr>
        <p:grpSpPr>
          <a:xfrm>
            <a:off x="2125790" y="781240"/>
            <a:ext cx="1605959" cy="270489"/>
            <a:chOff x="308528" y="1555007"/>
            <a:chExt cx="1986589" cy="270489"/>
          </a:xfrm>
        </p:grpSpPr>
        <p:sp>
          <p:nvSpPr>
            <p:cNvPr id="469" name="Google Shape;469;p49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avLst/>
              <a:gdLst/>
              <a:ahLst/>
              <a:cxnLst/>
              <a:rect l="l" t="t" r="r" b="b"/>
              <a:pathLst>
                <a:path w="255178" h="5168" fill="none" extrusionOk="0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70" name="Google Shape;470;p49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avLst/>
              <a:gdLst/>
              <a:ahLst/>
              <a:cxnLst/>
              <a:rect l="l" t="t" r="r" b="b"/>
              <a:pathLst>
                <a:path w="255178" h="5168" fill="none" extrusionOk="0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id="471" name="Google Shape;4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" y="1371525"/>
            <a:ext cx="4585399" cy="24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9"/>
          <p:cNvSpPr txBox="1"/>
          <p:nvPr/>
        </p:nvSpPr>
        <p:spPr>
          <a:xfrm>
            <a:off x="2519350" y="414650"/>
            <a:ext cx="620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3" name="Google Shape;473;p49"/>
          <p:cNvSpPr txBox="1"/>
          <p:nvPr/>
        </p:nvSpPr>
        <p:spPr>
          <a:xfrm>
            <a:off x="4814000" y="1954800"/>
            <a:ext cx="34854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Subscriber usage peaks in Q2 (Spring).</a:t>
            </a:r>
            <a:endParaRPr sz="1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Casual usage peaks in Q3 (Summer).</a:t>
            </a:r>
            <a:endParaRPr sz="1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Summer is the biggest opportunity to convert casuals</a:t>
            </a:r>
            <a:endParaRPr sz="1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>
            <a:spLocks noGrp="1"/>
          </p:cNvSpPr>
          <p:nvPr>
            <p:ph type="body" idx="1"/>
          </p:nvPr>
        </p:nvSpPr>
        <p:spPr>
          <a:xfrm>
            <a:off x="181500" y="2460745"/>
            <a:ext cx="4296600" cy="13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" sz="1400">
                <a:latin typeface="Poppins Medium"/>
                <a:ea typeface="Poppins Medium"/>
                <a:cs typeface="Poppins Medium"/>
                <a:sym typeface="Poppins Medium"/>
              </a:rPr>
              <a:t>The charts summarise the number of trips for each day in every quarter</a:t>
            </a:r>
            <a:endParaRPr sz="14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" sz="1400">
                <a:latin typeface="Poppins Medium"/>
                <a:ea typeface="Poppins Medium"/>
                <a:cs typeface="Poppins Medium"/>
                <a:sym typeface="Poppins Medium"/>
              </a:rPr>
              <a:t>Subscribers: High weekday usage (commuting).</a:t>
            </a:r>
            <a:endParaRPr sz="14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" sz="1400">
                <a:latin typeface="Poppins Medium"/>
                <a:ea typeface="Poppins Medium"/>
                <a:cs typeface="Poppins Medium"/>
                <a:sym typeface="Poppins Medium"/>
              </a:rPr>
              <a:t>Casuals: Peak on weekends (leisure/tourism).</a:t>
            </a:r>
            <a:endParaRPr sz="14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9" name="Google Shape;479;p50"/>
          <p:cNvSpPr txBox="1">
            <a:spLocks noGrp="1"/>
          </p:cNvSpPr>
          <p:nvPr>
            <p:ph type="title"/>
          </p:nvPr>
        </p:nvSpPr>
        <p:spPr>
          <a:xfrm>
            <a:off x="181500" y="457200"/>
            <a:ext cx="4296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usage trends</a:t>
            </a:r>
            <a:endParaRPr/>
          </a:p>
        </p:txBody>
      </p:sp>
      <p:sp>
        <p:nvSpPr>
          <p:cNvPr id="480" name="Google Shape;480;p50"/>
          <p:cNvSpPr/>
          <p:nvPr/>
        </p:nvSpPr>
        <p:spPr>
          <a:xfrm>
            <a:off x="-230800" y="532363"/>
            <a:ext cx="1929173" cy="465278"/>
          </a:xfrm>
          <a:custGeom>
            <a:avLst/>
            <a:gdLst/>
            <a:ahLst/>
            <a:cxnLst/>
            <a:rect l="l" t="t" r="r" b="b"/>
            <a:pathLst>
              <a:path w="59309" h="31211" extrusionOk="0">
                <a:moveTo>
                  <a:pt x="0" y="17210"/>
                </a:moveTo>
                <a:cubicBezTo>
                  <a:pt x="13955" y="31155"/>
                  <a:pt x="56355" y="38917"/>
                  <a:pt x="59146" y="19387"/>
                </a:cubicBezTo>
                <a:cubicBezTo>
                  <a:pt x="61765" y="1061"/>
                  <a:pt x="18170" y="-6403"/>
                  <a:pt x="5080" y="6687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" name="Google Shape;481;p50"/>
          <p:cNvSpPr/>
          <p:nvPr/>
        </p:nvSpPr>
        <p:spPr>
          <a:xfrm>
            <a:off x="1622589" y="997642"/>
            <a:ext cx="1182446" cy="37237"/>
          </a:xfrm>
          <a:custGeom>
            <a:avLst/>
            <a:gdLst/>
            <a:ahLst/>
            <a:cxnLst/>
            <a:rect l="l" t="t" r="r" b="b"/>
            <a:pathLst>
              <a:path w="57603" h="1814" extrusionOk="0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482" name="Google Shape;4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75" y="228600"/>
            <a:ext cx="3713652" cy="2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063" y="2680175"/>
            <a:ext cx="3713675" cy="22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1"/>
          <p:cNvSpPr txBox="1">
            <a:spLocks noGrp="1"/>
          </p:cNvSpPr>
          <p:nvPr>
            <p:ph type="title"/>
          </p:nvPr>
        </p:nvSpPr>
        <p:spPr>
          <a:xfrm>
            <a:off x="301050" y="315175"/>
            <a:ext cx="570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stations for Customers</a:t>
            </a:r>
            <a:endParaRPr/>
          </a:p>
        </p:txBody>
      </p:sp>
      <p:sp>
        <p:nvSpPr>
          <p:cNvPr id="489" name="Google Shape;489;p51"/>
          <p:cNvSpPr txBox="1"/>
          <p:nvPr/>
        </p:nvSpPr>
        <p:spPr>
          <a:xfrm>
            <a:off x="2051100" y="1471188"/>
            <a:ext cx="46578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Char char="●"/>
            </a:pPr>
            <a:r>
              <a:rPr lang="en" sz="1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Millennium Park</a:t>
            </a:r>
            <a:br>
              <a:rPr lang="en" sz="1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sz="17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Char char="●"/>
            </a:pPr>
            <a:r>
              <a:rPr lang="en" sz="1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Streeter Dr &amp; Grand Ave</a:t>
            </a:r>
            <a:br>
              <a:rPr lang="en" sz="1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sz="17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Char char="●"/>
            </a:pPr>
            <a:r>
              <a:rPr lang="en" sz="1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Shedd Aquarium</a:t>
            </a:r>
            <a:br>
              <a:rPr lang="en" sz="1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sz="17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Char char="●"/>
            </a:pPr>
            <a:r>
              <a:rPr lang="en" sz="1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Lakefront attractions</a:t>
            </a:r>
            <a:endParaRPr sz="17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90" name="Google Shape;4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00" y="650224"/>
            <a:ext cx="2586550" cy="3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>
            <a:spLocks noGrp="1"/>
          </p:cNvSpPr>
          <p:nvPr>
            <p:ph type="title"/>
          </p:nvPr>
        </p:nvSpPr>
        <p:spPr>
          <a:xfrm>
            <a:off x="228600" y="256925"/>
            <a:ext cx="4803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Recommendations</a:t>
            </a:r>
            <a:endParaRPr sz="2400"/>
          </a:p>
        </p:txBody>
      </p:sp>
      <p:sp>
        <p:nvSpPr>
          <p:cNvPr id="496" name="Google Shape;496;p52"/>
          <p:cNvSpPr/>
          <p:nvPr/>
        </p:nvSpPr>
        <p:spPr>
          <a:xfrm>
            <a:off x="3401841" y="2032510"/>
            <a:ext cx="2246400" cy="286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Offers</a:t>
            </a:r>
            <a:endParaRPr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7" name="Google Shape;497;p52"/>
          <p:cNvSpPr/>
          <p:nvPr/>
        </p:nvSpPr>
        <p:spPr>
          <a:xfrm>
            <a:off x="5832650" y="2032510"/>
            <a:ext cx="2246400" cy="286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Benefits</a:t>
            </a:r>
            <a:endParaRPr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8" name="Google Shape;498;p52"/>
          <p:cNvSpPr/>
          <p:nvPr/>
        </p:nvSpPr>
        <p:spPr>
          <a:xfrm>
            <a:off x="971057" y="2032510"/>
            <a:ext cx="2246400" cy="286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Place</a:t>
            </a:r>
            <a:endParaRPr sz="15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971050" y="2670300"/>
            <a:ext cx="2246400" cy="1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Run targeted promotions at high-casual-traffic stations.</a:t>
            </a:r>
            <a:b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00" name="Google Shape;500;p52"/>
          <p:cNvSpPr txBox="1"/>
          <p:nvPr/>
        </p:nvSpPr>
        <p:spPr>
          <a:xfrm>
            <a:off x="3448800" y="2670300"/>
            <a:ext cx="2246400" cy="1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Offer summer discounts or trial memberships.</a:t>
            </a:r>
            <a:b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01" name="Google Shape;501;p52"/>
          <p:cNvSpPr txBox="1"/>
          <p:nvPr/>
        </p:nvSpPr>
        <p:spPr>
          <a:xfrm>
            <a:off x="5832650" y="2670300"/>
            <a:ext cx="2246400" cy="1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Promote benefits like unlimited rides, convenience, and cost savings.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>
            <a:spLocks noGrp="1"/>
          </p:cNvSpPr>
          <p:nvPr>
            <p:ph type="title"/>
          </p:nvPr>
        </p:nvSpPr>
        <p:spPr>
          <a:xfrm>
            <a:off x="228600" y="198364"/>
            <a:ext cx="29262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cxnSp>
        <p:nvCxnSpPr>
          <p:cNvPr id="507" name="Google Shape;507;p53"/>
          <p:cNvCxnSpPr/>
          <p:nvPr/>
        </p:nvCxnSpPr>
        <p:spPr>
          <a:xfrm>
            <a:off x="4856288" y="1667409"/>
            <a:ext cx="396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53"/>
          <p:cNvCxnSpPr/>
          <p:nvPr/>
        </p:nvCxnSpPr>
        <p:spPr>
          <a:xfrm>
            <a:off x="4886638" y="3026259"/>
            <a:ext cx="396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9" name="Google Shape;509;p53"/>
          <p:cNvGrpSpPr/>
          <p:nvPr/>
        </p:nvGrpSpPr>
        <p:grpSpPr>
          <a:xfrm rot="2218824">
            <a:off x="2101132" y="701469"/>
            <a:ext cx="1067482" cy="496264"/>
            <a:chOff x="1239432" y="2293258"/>
            <a:chExt cx="166309" cy="77308"/>
          </a:xfrm>
        </p:grpSpPr>
        <p:sp>
          <p:nvSpPr>
            <p:cNvPr id="510" name="Google Shape;510;p53"/>
            <p:cNvSpPr/>
            <p:nvPr/>
          </p:nvSpPr>
          <p:spPr>
            <a:xfrm>
              <a:off x="1239432" y="2295871"/>
              <a:ext cx="166309" cy="74696"/>
            </a:xfrm>
            <a:custGeom>
              <a:avLst/>
              <a:gdLst/>
              <a:ahLst/>
              <a:cxnLst/>
              <a:rect l="l" t="t" r="r" b="b"/>
              <a:pathLst>
                <a:path w="3883" h="1744" fill="none" extrusionOk="0">
                  <a:moveTo>
                    <a:pt x="0" y="1420"/>
                  </a:moveTo>
                  <a:cubicBezTo>
                    <a:pt x="462" y="1126"/>
                    <a:pt x="912" y="851"/>
                    <a:pt x="1468" y="790"/>
                  </a:cubicBezTo>
                  <a:cubicBezTo>
                    <a:pt x="1812" y="752"/>
                    <a:pt x="2204" y="794"/>
                    <a:pt x="2498" y="989"/>
                  </a:cubicBezTo>
                  <a:cubicBezTo>
                    <a:pt x="2624" y="1069"/>
                    <a:pt x="2761" y="1202"/>
                    <a:pt x="2746" y="1370"/>
                  </a:cubicBezTo>
                  <a:cubicBezTo>
                    <a:pt x="2735" y="1511"/>
                    <a:pt x="2605" y="1641"/>
                    <a:pt x="2479" y="1694"/>
                  </a:cubicBezTo>
                  <a:cubicBezTo>
                    <a:pt x="2410" y="1729"/>
                    <a:pt x="2307" y="1744"/>
                    <a:pt x="2258" y="1671"/>
                  </a:cubicBezTo>
                  <a:cubicBezTo>
                    <a:pt x="2128" y="1496"/>
                    <a:pt x="2353" y="1191"/>
                    <a:pt x="2449" y="1057"/>
                  </a:cubicBezTo>
                  <a:cubicBezTo>
                    <a:pt x="2807" y="558"/>
                    <a:pt x="3330" y="234"/>
                    <a:pt x="3883" y="1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1" name="Google Shape;511;p53"/>
            <p:cNvSpPr/>
            <p:nvPr/>
          </p:nvSpPr>
          <p:spPr>
            <a:xfrm>
              <a:off x="1397510" y="2296856"/>
              <a:ext cx="7238" cy="15890"/>
            </a:xfrm>
            <a:custGeom>
              <a:avLst/>
              <a:gdLst/>
              <a:ahLst/>
              <a:cxnLst/>
              <a:rect l="l" t="t" r="r" b="b"/>
              <a:pathLst>
                <a:path w="169" h="371" fill="none" extrusionOk="0">
                  <a:moveTo>
                    <a:pt x="169" y="1"/>
                  </a:moveTo>
                  <a:cubicBezTo>
                    <a:pt x="100" y="108"/>
                    <a:pt x="1" y="237"/>
                    <a:pt x="39" y="371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2" name="Google Shape;512;p53"/>
            <p:cNvSpPr/>
            <p:nvPr/>
          </p:nvSpPr>
          <p:spPr>
            <a:xfrm>
              <a:off x="1385775" y="2293258"/>
              <a:ext cx="19488" cy="2655"/>
            </a:xfrm>
            <a:custGeom>
              <a:avLst/>
              <a:gdLst/>
              <a:ahLst/>
              <a:cxnLst/>
              <a:rect l="l" t="t" r="r" b="b"/>
              <a:pathLst>
                <a:path w="455" h="62" fill="none" extrusionOk="0">
                  <a:moveTo>
                    <a:pt x="454" y="62"/>
                  </a:moveTo>
                  <a:cubicBezTo>
                    <a:pt x="298" y="58"/>
                    <a:pt x="157" y="28"/>
                    <a:pt x="0" y="1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13" name="Google Shape;513;p53"/>
          <p:cNvSpPr/>
          <p:nvPr/>
        </p:nvSpPr>
        <p:spPr>
          <a:xfrm>
            <a:off x="4819600" y="562950"/>
            <a:ext cx="947700" cy="3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Step 1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4" name="Google Shape;514;p53"/>
          <p:cNvSpPr/>
          <p:nvPr/>
        </p:nvSpPr>
        <p:spPr>
          <a:xfrm>
            <a:off x="4819600" y="1921800"/>
            <a:ext cx="947700" cy="3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Step 2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5" name="Google Shape;515;p53"/>
          <p:cNvSpPr/>
          <p:nvPr/>
        </p:nvSpPr>
        <p:spPr>
          <a:xfrm>
            <a:off x="4819600" y="3280650"/>
            <a:ext cx="947700" cy="347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Step 3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6" name="Google Shape;516;p53"/>
          <p:cNvSpPr txBox="1">
            <a:spLocks noGrp="1"/>
          </p:cNvSpPr>
          <p:nvPr>
            <p:ph type="body" idx="1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Monitor conversion rates seasonally.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7" name="Google Shape;517;p53"/>
          <p:cNvSpPr txBox="1">
            <a:spLocks noGrp="1"/>
          </p:cNvSpPr>
          <p:nvPr>
            <p:ph type="body" idx="2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Use ride history data to segment frequent casuals for upsell campaigns.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8" name="Google Shape;518;p53"/>
          <p:cNvSpPr txBox="1">
            <a:spLocks noGrp="1"/>
          </p:cNvSpPr>
          <p:nvPr>
            <p:ph type="body" idx="3"/>
          </p:nvPr>
        </p:nvSpPr>
        <p:spPr>
          <a:xfrm>
            <a:off x="4819600" y="983553"/>
            <a:ext cx="40959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A/B test targeted promotions at top casual rider stations.</a:t>
            </a:r>
            <a:br>
              <a:rPr lang="en">
                <a:latin typeface="Poppins Medium"/>
                <a:ea typeface="Poppins Medium"/>
                <a:cs typeface="Poppins Medium"/>
                <a:sym typeface="Poppins Medium"/>
              </a:rPr>
            </a:b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9" name="Google Shape;519;p53"/>
          <p:cNvSpPr txBox="1">
            <a:spLocks noGrp="1"/>
          </p:cNvSpPr>
          <p:nvPr>
            <p:ph type="subTitle" idx="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On-screen Show (16:9)</PresentationFormat>
  <Paragraphs>64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Nunito Sans</vt:lpstr>
      <vt:lpstr>Poppins</vt:lpstr>
      <vt:lpstr>Poppins ExtraBold</vt:lpstr>
      <vt:lpstr>Poppins SemiBold</vt:lpstr>
      <vt:lpstr>Arial</vt:lpstr>
      <vt:lpstr>Nunito Sans SemiBold</vt:lpstr>
      <vt:lpstr>Poppins Medium</vt:lpstr>
      <vt:lpstr>Marketing Plan Presentation [Style 1]</vt:lpstr>
      <vt:lpstr>User analysis</vt:lpstr>
      <vt:lpstr>Motivating users to subscribe</vt:lpstr>
      <vt:lpstr>Reassured data integrity Cleared corrupt / inconsistent data Created new metrics like trip duration/ week day</vt:lpstr>
      <vt:lpstr>Key differences</vt:lpstr>
      <vt:lpstr>Seasonal Trends</vt:lpstr>
      <vt:lpstr>Weekly usage trends</vt:lpstr>
      <vt:lpstr>Popular stations for Customers</vt:lpstr>
      <vt:lpstr>Recommendations</vt:lpstr>
      <vt:lpstr>Next steps</vt:lpstr>
      <vt:lpstr>Source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Botond Koroknai</cp:lastModifiedBy>
  <cp:revision>1</cp:revision>
  <dcterms:modified xsi:type="dcterms:W3CDTF">2025-08-01T21:37:02Z</dcterms:modified>
</cp:coreProperties>
</file>